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154BE26-26EB-4F3B-9170-3AE1F01CF415}" type="datetimeFigureOut">
              <a:rPr lang="ru-RU" smtClean="0"/>
              <a:t>03.01.2019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BFA17E1-A9F1-452B-9BEC-27B79468C41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>
                <a:latin typeface="Trebuchet MS" panose="020B0603020202020204" pitchFamily="34" charset="0"/>
              </a:rPr>
              <a:t>Гришина Наталия Михайловна</a:t>
            </a:r>
            <a:br>
              <a:rPr lang="ru-RU" sz="2000" dirty="0" smtClean="0">
                <a:latin typeface="Trebuchet MS" panose="020B0603020202020204" pitchFamily="34" charset="0"/>
              </a:rPr>
            </a:br>
            <a:r>
              <a:rPr lang="ru-RU" sz="2000" dirty="0" smtClean="0">
                <a:latin typeface="Trebuchet MS" panose="020B0603020202020204" pitchFamily="34" charset="0"/>
              </a:rPr>
              <a:t>инструктор по физической культуре</a:t>
            </a:r>
            <a:br>
              <a:rPr lang="ru-RU" sz="2000" dirty="0" smtClean="0">
                <a:latin typeface="Trebuchet MS" panose="020B0603020202020204" pitchFamily="34" charset="0"/>
              </a:rPr>
            </a:br>
            <a:r>
              <a:rPr lang="ru-RU" sz="2000" dirty="0" smtClean="0">
                <a:latin typeface="Trebuchet MS" panose="020B0603020202020204" pitchFamily="34" charset="0"/>
              </a:rPr>
              <a:t>МБОУ ЦО</a:t>
            </a:r>
            <a:r>
              <a:rPr lang="en-US" sz="2000" dirty="0" smtClean="0">
                <a:latin typeface="Trebuchet MS" panose="020B0603020202020204" pitchFamily="34" charset="0"/>
              </a:rPr>
              <a:t> N</a:t>
            </a:r>
            <a:r>
              <a:rPr lang="ru-RU" sz="2000" dirty="0" smtClean="0">
                <a:latin typeface="Trebuchet MS" panose="020B0603020202020204" pitchFamily="34" charset="0"/>
              </a:rPr>
              <a:t>  4</a:t>
            </a:r>
            <a:br>
              <a:rPr lang="ru-RU" sz="2000" dirty="0" smtClean="0">
                <a:latin typeface="Trebuchet MS" panose="020B0603020202020204" pitchFamily="34" charset="0"/>
              </a:rPr>
            </a:br>
            <a:r>
              <a:rPr lang="ru-RU" sz="2000" dirty="0">
                <a:latin typeface="Trebuchet MS" panose="020B0603020202020204" pitchFamily="34" charset="0"/>
              </a:rPr>
              <a:t/>
            </a:r>
            <a:br>
              <a:rPr lang="ru-RU" sz="2000" dirty="0">
                <a:latin typeface="Trebuchet MS" panose="020B0603020202020204" pitchFamily="34" charset="0"/>
              </a:rPr>
            </a:br>
            <a:endParaRPr lang="ru-RU" sz="2000" dirty="0">
              <a:latin typeface="Trebuchet MS" panose="020B0603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rebuchet MS" panose="020B0603020202020204" pitchFamily="34" charset="0"/>
              </a:rPr>
              <a:t>ПРЕЕМСТВЕННОСТЬ ДОО И ОУ ПРИ ПЕРЕХОДЕ НА ФГОС</a:t>
            </a:r>
            <a:br>
              <a:rPr lang="ru-RU" dirty="0">
                <a:latin typeface="Trebuchet MS" panose="020B0603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44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39841" y="3279850"/>
            <a:ext cx="7408333" cy="3450696"/>
          </a:xfrm>
        </p:spPr>
        <p:txBody>
          <a:bodyPr/>
          <a:lstStyle/>
          <a:p>
            <a:r>
              <a:rPr lang="ru-RU" dirty="0" smtClean="0"/>
              <a:t>Формирование у детей дошкольного возраста предпосылок к учебной деятельности на этапе завершения ими дошкольного образования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rebuchet MS" panose="020B0603020202020204" pitchFamily="34" charset="0"/>
              </a:rPr>
              <a:t/>
            </a:r>
            <a:br>
              <a:rPr lang="ru-RU" sz="2000" dirty="0">
                <a:latin typeface="Trebuchet MS" panose="020B0603020202020204" pitchFamily="34" charset="0"/>
              </a:rPr>
            </a:br>
            <a:r>
              <a:rPr lang="ru-RU" sz="2000" dirty="0" smtClean="0">
                <a:latin typeface="Trebuchet MS" panose="020B0603020202020204" pitchFamily="34" charset="0"/>
              </a:rPr>
              <a:t>ЦЕЛЬ ОБЕСПЕЧЕНИЯ ПРЕЕМСТВЕННОСТИ ДОШКОЛЬНОГО И НАЧАЛЬНОГО ОБЩЕГО ОБРАЗОВАНИЯ</a:t>
            </a:r>
            <a:endParaRPr lang="ru-RU" sz="2000" dirty="0">
              <a:latin typeface="Trebuchet MS" panose="020B0603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780928"/>
            <a:ext cx="6480720" cy="1850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rebuchet MS" panose="020B0603020202020204" pitchFamily="34" charset="0"/>
              </a:rPr>
              <a:t>Формирование у детей дошкольного возраста предпосылок к учебной деятельности на этапе завершения ими дошкольного образования</a:t>
            </a:r>
          </a:p>
          <a:p>
            <a:pPr algn="ctr"/>
            <a:endParaRPr lang="ru-RU" sz="2000" dirty="0" smtClean="0">
              <a:latin typeface="Trebuchet MS" panose="020B0603020202020204" pitchFamily="34" charset="0"/>
            </a:endParaRPr>
          </a:p>
          <a:p>
            <a:pPr algn="ctr"/>
            <a:r>
              <a:rPr lang="ru-RU" sz="2000" dirty="0">
                <a:latin typeface="Trebuchet MS" panose="020B0603020202020204" pitchFamily="34" charset="0"/>
              </a:rPr>
              <a:t>ч</a:t>
            </a:r>
            <a:r>
              <a:rPr lang="ru-RU" sz="2000" dirty="0" smtClean="0">
                <a:latin typeface="Trebuchet MS" panose="020B0603020202020204" pitchFamily="34" charset="0"/>
              </a:rPr>
              <a:t>ерез </a:t>
            </a:r>
            <a:endParaRPr lang="ru-RU" sz="2000" dirty="0">
              <a:latin typeface="Trebuchet MS" panose="020B0603020202020204" pitchFamily="34" charset="0"/>
            </a:endParaRPr>
          </a:p>
          <a:p>
            <a:pPr algn="ctr"/>
            <a:endParaRPr lang="ru-RU" sz="2000" dirty="0">
              <a:latin typeface="Trebuchet MS" panose="020B0603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7624" y="5390664"/>
            <a:ext cx="1080120" cy="1360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Единство содержания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563072" y="5359931"/>
            <a:ext cx="1105272" cy="1351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Понимание мотивов </a:t>
            </a:r>
            <a:r>
              <a:rPr lang="ru-RU" dirty="0" err="1" smtClean="0"/>
              <a:t>поведени</a:t>
            </a:r>
            <a:r>
              <a:rPr lang="ru-RU" dirty="0" smtClean="0"/>
              <a:t> я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5339423"/>
            <a:ext cx="1080120" cy="1371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Понимание потребностей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43808" y="5327237"/>
            <a:ext cx="1490464" cy="13924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Единство методов обучения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32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          ПРЕЕМСТВЕННОСТЬ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Преемственность-это связь между явлениями в процессе развития.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300192" y="306896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987824" y="352616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7214592" y="4123509"/>
            <a:ext cx="914400" cy="1562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</a:t>
            </a:r>
          </a:p>
          <a:p>
            <a:pPr algn="ctr"/>
            <a:r>
              <a:rPr lang="ru-RU" dirty="0" smtClean="0"/>
              <a:t>КО</a:t>
            </a:r>
          </a:p>
          <a:p>
            <a:pPr algn="ctr"/>
            <a:r>
              <a:rPr lang="ru-RU" dirty="0" smtClean="0"/>
              <a:t>ЛА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067944" y="3969906"/>
            <a:ext cx="914400" cy="1619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ДОО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5148064" y="4904745"/>
            <a:ext cx="160932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81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-Семинары</a:t>
            </a:r>
            <a:r>
              <a:rPr lang="ru-RU" dirty="0" smtClean="0"/>
              <a:t>, мастер –классы</a:t>
            </a:r>
          </a:p>
          <a:p>
            <a:r>
              <a:rPr lang="ru-RU" dirty="0" smtClean="0"/>
              <a:t>-Круглые </a:t>
            </a:r>
            <a:r>
              <a:rPr lang="ru-RU" dirty="0" smtClean="0"/>
              <a:t>столы</a:t>
            </a:r>
          </a:p>
          <a:p>
            <a:r>
              <a:rPr lang="ru-RU" dirty="0" smtClean="0"/>
              <a:t>-Проведение </a:t>
            </a:r>
            <a:r>
              <a:rPr lang="ru-RU" dirty="0" smtClean="0"/>
              <a:t>диагностики по определению готовности детей к школе</a:t>
            </a:r>
          </a:p>
          <a:p>
            <a:r>
              <a:rPr lang="ru-RU" dirty="0" smtClean="0"/>
              <a:t>-Взаимодействие </a:t>
            </a:r>
            <a:r>
              <a:rPr lang="ru-RU" dirty="0" smtClean="0"/>
              <a:t>медицинских работников , психологов ДОО  и  школы</a:t>
            </a:r>
          </a:p>
          <a:p>
            <a:r>
              <a:rPr lang="ru-RU" dirty="0" smtClean="0"/>
              <a:t>-Открытые </a:t>
            </a:r>
            <a:r>
              <a:rPr lang="ru-RU" dirty="0" smtClean="0"/>
              <a:t>показы </a:t>
            </a:r>
            <a:r>
              <a:rPr lang="ru-RU" dirty="0"/>
              <a:t>о</a:t>
            </a:r>
            <a:r>
              <a:rPr lang="ru-RU" dirty="0" smtClean="0"/>
              <a:t>бразовательной деятельности в ДОО  и  открытых уроков в школе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преемственных </a:t>
            </a:r>
            <a:r>
              <a:rPr lang="ru-RU" dirty="0" smtClean="0"/>
              <a:t>связей</a:t>
            </a:r>
            <a:br>
              <a:rPr lang="ru-RU" dirty="0" smtClean="0"/>
            </a:br>
            <a:r>
              <a:rPr lang="ru-RU" dirty="0" smtClean="0"/>
              <a:t>в работе с педагогами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40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-Совместные родительские собрания с педагогами ДОО и школы</a:t>
            </a:r>
          </a:p>
          <a:p>
            <a:r>
              <a:rPr lang="ru-RU" dirty="0" smtClean="0"/>
              <a:t>-Круглые </a:t>
            </a:r>
            <a:r>
              <a:rPr lang="ru-RU" dirty="0" smtClean="0"/>
              <a:t>столы, педагогические «гостиные»</a:t>
            </a:r>
          </a:p>
          <a:p>
            <a:r>
              <a:rPr lang="ru-RU" dirty="0" smtClean="0"/>
              <a:t>-Встречи </a:t>
            </a:r>
            <a:r>
              <a:rPr lang="ru-RU" dirty="0" smtClean="0"/>
              <a:t>родителей с будущими учителями</a:t>
            </a:r>
          </a:p>
          <a:p>
            <a:r>
              <a:rPr lang="ru-RU" dirty="0" smtClean="0"/>
              <a:t>-Анкетирование</a:t>
            </a:r>
            <a:r>
              <a:rPr lang="ru-RU" dirty="0" smtClean="0"/>
              <a:t>, тестирование родителей</a:t>
            </a:r>
          </a:p>
          <a:p>
            <a:r>
              <a:rPr lang="ru-RU" dirty="0" smtClean="0"/>
              <a:t>-Заседания </a:t>
            </a:r>
            <a:r>
              <a:rPr lang="ru-RU" dirty="0" smtClean="0"/>
              <a:t>родительских клубов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rebuchet MS" panose="020B0603020202020204" pitchFamily="34" charset="0"/>
              </a:rPr>
              <a:t/>
            </a:r>
            <a:br>
              <a:rPr lang="ru-RU" sz="2000" dirty="0" smtClean="0">
                <a:latin typeface="Trebuchet MS" panose="020B0603020202020204" pitchFamily="34" charset="0"/>
              </a:rPr>
            </a:br>
            <a:r>
              <a:rPr lang="ru-RU" sz="2000" dirty="0" smtClean="0">
                <a:latin typeface="Trebuchet MS" panose="020B0603020202020204" pitchFamily="34" charset="0"/>
              </a:rPr>
              <a:t>ФОРМЫ ПРЕЕМСТВЕННЫХ СВЯЗЕЙ </a:t>
            </a:r>
            <a:br>
              <a:rPr lang="ru-RU" sz="2000" dirty="0" smtClean="0">
                <a:latin typeface="Trebuchet MS" panose="020B0603020202020204" pitchFamily="34" charset="0"/>
              </a:rPr>
            </a:br>
            <a:r>
              <a:rPr lang="ru-RU" sz="2000" dirty="0" smtClean="0">
                <a:latin typeface="Trebuchet MS" panose="020B0603020202020204" pitchFamily="34" charset="0"/>
              </a:rPr>
              <a:t>В РАБОТЕ С </a:t>
            </a:r>
            <a:r>
              <a:rPr lang="ru-RU" sz="2000" dirty="0" smtClean="0">
                <a:latin typeface="Trebuchet MS" panose="020B0603020202020204" pitchFamily="34" charset="0"/>
              </a:rPr>
              <a:t>РОДИТЕЛЯМИ </a:t>
            </a:r>
            <a:endParaRPr lang="ru-RU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4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-Экскурсии в школу</a:t>
            </a:r>
          </a:p>
          <a:p>
            <a:r>
              <a:rPr lang="ru-RU" dirty="0" smtClean="0"/>
              <a:t>-Посещение </a:t>
            </a:r>
            <a:r>
              <a:rPr lang="ru-RU" dirty="0" smtClean="0"/>
              <a:t>школьной библиотеки</a:t>
            </a:r>
          </a:p>
          <a:p>
            <a:r>
              <a:rPr lang="ru-RU" dirty="0" smtClean="0"/>
              <a:t>-Участие </a:t>
            </a:r>
            <a:r>
              <a:rPr lang="ru-RU" dirty="0" smtClean="0"/>
              <a:t>в совместной образовательной деятельности, игровых программах</a:t>
            </a:r>
          </a:p>
          <a:p>
            <a:r>
              <a:rPr lang="ru-RU" dirty="0" smtClean="0"/>
              <a:t>-Выставки </a:t>
            </a:r>
            <a:r>
              <a:rPr lang="ru-RU" dirty="0" smtClean="0"/>
              <a:t>рисунков и поделок</a:t>
            </a:r>
          </a:p>
          <a:p>
            <a:r>
              <a:rPr lang="ru-RU" dirty="0" smtClean="0"/>
              <a:t>-Участие </a:t>
            </a:r>
            <a:r>
              <a:rPr lang="ru-RU" dirty="0" smtClean="0"/>
              <a:t>в театрализованной </a:t>
            </a:r>
            <a:r>
              <a:rPr lang="ru-RU" dirty="0" smtClean="0"/>
              <a:t>деятельности</a:t>
            </a:r>
            <a:endParaRPr lang="ru-RU" dirty="0" smtClean="0"/>
          </a:p>
          <a:p>
            <a:r>
              <a:rPr lang="ru-RU" dirty="0" smtClean="0"/>
              <a:t>-Посещение </a:t>
            </a:r>
            <a:r>
              <a:rPr lang="ru-RU" dirty="0" smtClean="0"/>
              <a:t>дошкольниками адаптационного курса занятий, организованных при школе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rebuchet MS" panose="020B0603020202020204" pitchFamily="34" charset="0"/>
              </a:rPr>
              <a:t>ФОРМЫ </a:t>
            </a:r>
            <a:r>
              <a:rPr lang="ru-RU" sz="2000" dirty="0" smtClean="0">
                <a:latin typeface="Trebuchet MS" panose="020B0603020202020204" pitchFamily="34" charset="0"/>
              </a:rPr>
              <a:t>ПРЕЕМСТВЕННЫХ </a:t>
            </a:r>
            <a:r>
              <a:rPr lang="ru-RU" sz="2000" dirty="0" smtClean="0">
                <a:latin typeface="Trebuchet MS" panose="020B0603020202020204" pitchFamily="34" charset="0"/>
              </a:rPr>
              <a:t>СВЯЗЕЙ </a:t>
            </a:r>
            <a:br>
              <a:rPr lang="ru-RU" sz="2000" dirty="0" smtClean="0">
                <a:latin typeface="Trebuchet MS" panose="020B0603020202020204" pitchFamily="34" charset="0"/>
              </a:rPr>
            </a:br>
            <a:r>
              <a:rPr lang="ru-RU" sz="2000" dirty="0" smtClean="0">
                <a:latin typeface="Trebuchet MS" panose="020B0603020202020204" pitchFamily="34" charset="0"/>
              </a:rPr>
              <a:t>В РАБОТЕ С  ДЕТЬМИ </a:t>
            </a:r>
            <a:endParaRPr lang="ru-RU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47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rebuchet MS" panose="020B0603020202020204" pitchFamily="34" charset="0"/>
              </a:rPr>
              <a:t>Это процесс, в котором сохраняется ценность дошкольного детства на ступени дошкольного </a:t>
            </a:r>
            <a:r>
              <a:rPr lang="ru-RU" sz="2000" dirty="0" smtClean="0">
                <a:latin typeface="Trebuchet MS" panose="020B0603020202020204" pitchFamily="34" charset="0"/>
              </a:rPr>
              <a:t>образования  </a:t>
            </a:r>
            <a:r>
              <a:rPr lang="ru-RU" sz="2000" dirty="0" smtClean="0">
                <a:latin typeface="Trebuchet MS" panose="020B0603020202020204" pitchFamily="34" charset="0"/>
              </a:rPr>
              <a:t>и формируется фундаментальные качества личности, которые служат основой успешности школьного обучения</a:t>
            </a:r>
            <a:r>
              <a:rPr lang="ru-RU" sz="2000" dirty="0" smtClean="0">
                <a:latin typeface="Trebuchet MS" panose="020B0603020202020204" pitchFamily="34" charset="0"/>
              </a:rPr>
              <a:t>.</a:t>
            </a:r>
          </a:p>
          <a:p>
            <a:endParaRPr lang="ru-RU" sz="2000" dirty="0">
              <a:latin typeface="Trebuchet MS" panose="020B0603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rebuchet MS" panose="020B0603020202020204" pitchFamily="34" charset="0"/>
              </a:rPr>
              <a:t>ПРЕЕМСТВЕННОСТЬ </a:t>
            </a:r>
            <a:r>
              <a:rPr lang="ru-RU" sz="2000" dirty="0" smtClean="0">
                <a:latin typeface="Trebuchet MS" panose="020B0603020202020204" pitchFamily="34" charset="0"/>
              </a:rPr>
              <a:t>МЕЖДУ ДОО И ШКОЛОЙ </a:t>
            </a:r>
            <a:endParaRPr lang="ru-RU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10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14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79</TotalTime>
  <Words>212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Гришина Наталия Михайловна инструктор по физической культуре МБОУ ЦО N  4  </vt:lpstr>
      <vt:lpstr> ЦЕЛЬ ОБЕСПЕЧЕНИЯ ПРЕЕМСТВЕННОСТИ ДОШКОЛЬНОГО И НАЧАЛЬНОГО ОБЩЕГО ОБРАЗОВАНИЯ</vt:lpstr>
      <vt:lpstr>Преемственность-это связь между явлениями в процессе развития.</vt:lpstr>
      <vt:lpstr>Формы преемственных связей в работе с педагогами</vt:lpstr>
      <vt:lpstr> ФОРМЫ ПРЕЕМСТВЕННЫХ СВЯЗЕЙ  В РАБОТЕ С РОДИТЕЛЯМИ </vt:lpstr>
      <vt:lpstr>ФОРМЫ ПРЕЕМСТВЕННЫХ СВЯЗЕЙ  В РАБОТЕ С  ДЕТЬМИ </vt:lpstr>
      <vt:lpstr>ПРЕЕМСТВЕННОСТЬ МЕЖДУ ДОО И ШКОЛОЙ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Гришина Наталия Михайловна инструктор по физичской культуре</dc:title>
  <dc:creator>Алексей</dc:creator>
  <cp:lastModifiedBy>Алексей</cp:lastModifiedBy>
  <cp:revision>9</cp:revision>
  <dcterms:created xsi:type="dcterms:W3CDTF">2019-01-03T08:41:54Z</dcterms:created>
  <dcterms:modified xsi:type="dcterms:W3CDTF">2019-01-03T17:31:12Z</dcterms:modified>
</cp:coreProperties>
</file>